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73" r:id="rId15"/>
    <p:sldId id="269" r:id="rId16"/>
    <p:sldId id="271" r:id="rId17"/>
    <p:sldId id="272" r:id="rId18"/>
    <p:sldId id="274" r:id="rId19"/>
    <p:sldId id="275" r:id="rId20"/>
    <p:sldId id="276" r:id="rId21"/>
    <p:sldId id="277" r:id="rId22"/>
    <p:sldId id="278" r:id="rId23"/>
    <p:sldId id="279"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87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CA625-2662-4917-9C49-61C3807E78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186DBE6-55DF-4D44-87E6-D38367C3A9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F65FD81-81B3-4716-9AB6-3EAAFD560F32}"/>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AE5656CF-114D-4583-BEB6-EEBA4820D0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051632-2F3C-49EB-944D-3236F012EF01}"/>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1999126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515E2-BAD0-4E99-BFC3-C19BD66B908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CF16EC-8494-41F4-966F-E68EAB5E20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8B183D-E063-4D5C-A403-4CD3223C732F}"/>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D0B100F7-5830-4557-BA53-4FEF172ED2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09A304-9ECE-4BB8-8250-DBE32878D02B}"/>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1565485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45D062-37FE-4DB8-A35A-D4F2E3A6E2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12A65E-4B43-4127-894C-CA5ECE6B4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A4D9DA-8C5E-4D3D-8BD1-C1FDA80A3C21}"/>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F127636C-91C9-423A-83FA-37B5B7516F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A615BC-5678-439D-B0D1-B6E27CDDA885}"/>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2488985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20887-0054-456A-889A-A2D0C34FC51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7447E1-232D-49A0-B555-CD14989C40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D80FCB-08EE-4888-BB0B-5393DCD0D8ED}"/>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8EBF8D63-7F3F-42BA-A31C-8ECFD9EC45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7EDD99-A2AC-49EB-A041-5500BBC024C9}"/>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3706701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9EE71-920F-4297-82A0-946603AE3D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D02506F-51B5-4995-8271-832E70EA04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B87458B-ACAC-4363-9CD2-45B271C9D8B1}"/>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711C58A9-0CCC-466D-B16A-CF3DA57129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476537-68DC-4E13-A0AD-893CF3FCE452}"/>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1516639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50E88-C43D-4658-A4C3-A537DE2F45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2504D2-F384-4DFF-BDF2-CC5AEF3EEBA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D147BC8-9514-429B-BC55-83AC7BB2456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8A6B2A6-C43B-4145-AF40-5B60DDC260C5}"/>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6" name="Footer Placeholder 5">
            <a:extLst>
              <a:ext uri="{FF2B5EF4-FFF2-40B4-BE49-F238E27FC236}">
                <a16:creationId xmlns:a16="http://schemas.microsoft.com/office/drawing/2014/main" id="{BACC91A5-6E12-4781-BBD9-F73FE8F5249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B55A35-C78A-487E-9197-E4929997F83E}"/>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422993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1129-498B-44D4-85CF-89A8468B42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46CDF3B-0187-4798-B1F1-9DDC207805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845E1D2-BFF0-47DE-9879-EFF349E9FD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E60FD05-13AA-4CD9-86C3-87D674E64E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EA94B9-8F81-4A5D-A7AD-F8354B5E296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65EAD9F-6BED-4302-AA1F-9E10118F1A22}"/>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8" name="Footer Placeholder 7">
            <a:extLst>
              <a:ext uri="{FF2B5EF4-FFF2-40B4-BE49-F238E27FC236}">
                <a16:creationId xmlns:a16="http://schemas.microsoft.com/office/drawing/2014/main" id="{40DB52BA-CC09-412B-B633-8C63FF47478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D50B41A-66F6-4AB7-9F51-25B6429A91A5}"/>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2077158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5306-DD16-4219-8C8C-9BC7BD75AC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EC50C65-524A-4570-AB91-30FBCD832B4B}"/>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4" name="Footer Placeholder 3">
            <a:extLst>
              <a:ext uri="{FF2B5EF4-FFF2-40B4-BE49-F238E27FC236}">
                <a16:creationId xmlns:a16="http://schemas.microsoft.com/office/drawing/2014/main" id="{529909A6-E515-4B6B-BC6E-384BD60C934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885282F-4028-44E2-A884-14EEF58C33D1}"/>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2194464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35EA97-E680-497E-B294-6E301C02A5AF}"/>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3" name="Footer Placeholder 2">
            <a:extLst>
              <a:ext uri="{FF2B5EF4-FFF2-40B4-BE49-F238E27FC236}">
                <a16:creationId xmlns:a16="http://schemas.microsoft.com/office/drawing/2014/main" id="{D32DEF9E-EB15-4331-A041-3D0B4742F80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ADBB779-399A-4C2A-B745-C1FA111AC792}"/>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432473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978BF-083E-45D1-B797-CD7C02F75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D821B8D-97B4-440A-9C56-3360831D94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3975458-662C-44C2-B1A2-BBCF175146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46CC336-BDAA-4110-B1DC-903D25BE865D}"/>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6" name="Footer Placeholder 5">
            <a:extLst>
              <a:ext uri="{FF2B5EF4-FFF2-40B4-BE49-F238E27FC236}">
                <a16:creationId xmlns:a16="http://schemas.microsoft.com/office/drawing/2014/main" id="{481FFCAF-488E-4FAB-B898-597C8DA29F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04D6492-5C43-447C-8D23-C5AC849A6B9F}"/>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2261079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536C-0BC6-42EB-8EAD-997A0FB5C8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DABEE5A-B2EC-43FD-AABA-10BEF56418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F5A242-1CD2-43E1-BD8F-0205AB5F4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D7C0780-E5E1-468F-8F8E-16E47AA609FC}"/>
              </a:ext>
            </a:extLst>
          </p:cNvPr>
          <p:cNvSpPr>
            <a:spLocks noGrp="1"/>
          </p:cNvSpPr>
          <p:nvPr>
            <p:ph type="dt" sz="half" idx="10"/>
          </p:nvPr>
        </p:nvSpPr>
        <p:spPr/>
        <p:txBody>
          <a:bodyPr/>
          <a:lstStyle/>
          <a:p>
            <a:fld id="{C9135258-7B80-4838-96C1-024EDE53395D}" type="datetimeFigureOut">
              <a:rPr lang="en-IN" smtClean="0"/>
              <a:t>09-09-2024</a:t>
            </a:fld>
            <a:endParaRPr lang="en-IN"/>
          </a:p>
        </p:txBody>
      </p:sp>
      <p:sp>
        <p:nvSpPr>
          <p:cNvPr id="6" name="Footer Placeholder 5">
            <a:extLst>
              <a:ext uri="{FF2B5EF4-FFF2-40B4-BE49-F238E27FC236}">
                <a16:creationId xmlns:a16="http://schemas.microsoft.com/office/drawing/2014/main" id="{41609F0C-65E0-4197-9717-52E7FD76EA9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679611-9F94-46A5-9223-E1ECB639DA03}"/>
              </a:ext>
            </a:extLst>
          </p:cNvPr>
          <p:cNvSpPr>
            <a:spLocks noGrp="1"/>
          </p:cNvSpPr>
          <p:nvPr>
            <p:ph type="sldNum" sz="quarter" idx="12"/>
          </p:nvPr>
        </p:nvSpPr>
        <p:spPr/>
        <p:txBody>
          <a:bodyPr/>
          <a:lstStyle/>
          <a:p>
            <a:fld id="{F78BEE5E-2DCE-4AB6-B785-B6DF2C41D046}" type="slidenum">
              <a:rPr lang="en-IN" smtClean="0"/>
              <a:t>‹#›</a:t>
            </a:fld>
            <a:endParaRPr lang="en-IN"/>
          </a:p>
        </p:txBody>
      </p:sp>
    </p:spTree>
    <p:extLst>
      <p:ext uri="{BB962C8B-B14F-4D97-AF65-F5344CB8AC3E}">
        <p14:creationId xmlns:p14="http://schemas.microsoft.com/office/powerpoint/2010/main" val="207834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32D8A0-D386-4E0A-AD9B-3173CFE0BD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FD1864A-41ED-44E4-88BD-7DE106EA7D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B1BD57-21B0-4251-8603-65CEBF6BFF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135258-7B80-4838-96C1-024EDE53395D}" type="datetimeFigureOut">
              <a:rPr lang="en-IN" smtClean="0"/>
              <a:t>09-09-2024</a:t>
            </a:fld>
            <a:endParaRPr lang="en-IN"/>
          </a:p>
        </p:txBody>
      </p:sp>
      <p:sp>
        <p:nvSpPr>
          <p:cNvPr id="5" name="Footer Placeholder 4">
            <a:extLst>
              <a:ext uri="{FF2B5EF4-FFF2-40B4-BE49-F238E27FC236}">
                <a16:creationId xmlns:a16="http://schemas.microsoft.com/office/drawing/2014/main" id="{611584A0-A4A0-4771-BE0D-C3561ADA59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CEDFEE4-C5E7-4BB2-B22B-66F0AE0689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8BEE5E-2DCE-4AB6-B785-B6DF2C41D046}" type="slidenum">
              <a:rPr lang="en-IN" smtClean="0"/>
              <a:t>‹#›</a:t>
            </a:fld>
            <a:endParaRPr lang="en-IN"/>
          </a:p>
        </p:txBody>
      </p:sp>
    </p:spTree>
    <p:extLst>
      <p:ext uri="{BB962C8B-B14F-4D97-AF65-F5344CB8AC3E}">
        <p14:creationId xmlns:p14="http://schemas.microsoft.com/office/powerpoint/2010/main" val="3639753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B83A7-AA06-4A67-9C30-4DA7C0767CC7}"/>
              </a:ext>
            </a:extLst>
          </p:cNvPr>
          <p:cNvSpPr>
            <a:spLocks noGrp="1"/>
          </p:cNvSpPr>
          <p:nvPr>
            <p:ph type="ctrTitle"/>
          </p:nvPr>
        </p:nvSpPr>
        <p:spPr/>
        <p:txBody>
          <a:bodyPr/>
          <a:lstStyle/>
          <a:p>
            <a:r>
              <a:rPr lang="en-IN" b="1" dirty="0">
                <a:solidFill>
                  <a:schemeClr val="accent6">
                    <a:lumMod val="75000"/>
                  </a:schemeClr>
                </a:solidFill>
              </a:rPr>
              <a:t>Confusion Matrix</a:t>
            </a:r>
            <a:endParaRPr lang="en-IN" dirty="0">
              <a:solidFill>
                <a:schemeClr val="accent6">
                  <a:lumMod val="75000"/>
                </a:schemeClr>
              </a:solidFill>
            </a:endParaRPr>
          </a:p>
        </p:txBody>
      </p:sp>
      <p:sp>
        <p:nvSpPr>
          <p:cNvPr id="3" name="Subtitle 2">
            <a:extLst>
              <a:ext uri="{FF2B5EF4-FFF2-40B4-BE49-F238E27FC236}">
                <a16:creationId xmlns:a16="http://schemas.microsoft.com/office/drawing/2014/main" id="{4771A6A9-B843-4676-A522-B2A47AD2B3A7}"/>
              </a:ext>
            </a:extLst>
          </p:cNvPr>
          <p:cNvSpPr>
            <a:spLocks noGrp="1"/>
          </p:cNvSpPr>
          <p:nvPr>
            <p:ph type="subTitle" idx="1"/>
          </p:nvPr>
        </p:nvSpPr>
        <p:spPr/>
        <p:txBody>
          <a:bodyPr>
            <a:normAutofit/>
          </a:bodyPr>
          <a:lstStyle/>
          <a:p>
            <a:r>
              <a:rPr lang="en-IN" sz="3600" b="1" dirty="0">
                <a:solidFill>
                  <a:schemeClr val="accent2"/>
                </a:solidFill>
              </a:rPr>
              <a:t>By</a:t>
            </a:r>
          </a:p>
          <a:p>
            <a:r>
              <a:rPr lang="en-IN" sz="3600" b="1" dirty="0" err="1">
                <a:solidFill>
                  <a:schemeClr val="accent2"/>
                </a:solidFill>
              </a:rPr>
              <a:t>Dr.</a:t>
            </a:r>
            <a:r>
              <a:rPr lang="en-IN" sz="3600" b="1" dirty="0">
                <a:solidFill>
                  <a:schemeClr val="accent2"/>
                </a:solidFill>
              </a:rPr>
              <a:t> S PADMANABHAN</a:t>
            </a:r>
          </a:p>
        </p:txBody>
      </p:sp>
    </p:spTree>
    <p:extLst>
      <p:ext uri="{BB962C8B-B14F-4D97-AF65-F5344CB8AC3E}">
        <p14:creationId xmlns:p14="http://schemas.microsoft.com/office/powerpoint/2010/main" val="3884444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B325FC-8EC2-42AE-B426-259F1A262F5C}"/>
              </a:ext>
            </a:extLst>
          </p:cNvPr>
          <p:cNvSpPr>
            <a:spLocks noGrp="1"/>
          </p:cNvSpPr>
          <p:nvPr>
            <p:ph idx="1"/>
          </p:nvPr>
        </p:nvSpPr>
        <p:spPr>
          <a:xfrm>
            <a:off x="478435" y="656390"/>
            <a:ext cx="10989039" cy="5204763"/>
          </a:xfrm>
        </p:spPr>
        <p:txBody>
          <a:bodyPr/>
          <a:lstStyle/>
          <a:p>
            <a:pPr algn="just">
              <a:lnSpc>
                <a:spcPct val="150000"/>
              </a:lnSpc>
            </a:pPr>
            <a:r>
              <a:rPr lang="en-IN" b="1" i="1" dirty="0">
                <a:solidFill>
                  <a:srgbClr val="FF0000"/>
                </a:solidFill>
              </a:rPr>
              <a:t>Note: </a:t>
            </a:r>
            <a:r>
              <a:rPr lang="en-IN" i="1" dirty="0">
                <a:solidFill>
                  <a:srgbClr val="FF0000"/>
                </a:solidFill>
              </a:rPr>
              <a:t>We use precision when we want to minimize false positives, crucial in scenarios like spam email detection where misclassifying a non-spam message as spam is costly. And we use recall when minimizing false negatives is essential, as in medical diagnoses, where identifying all actual positive cases is critical, even if it results in some false positives.</a:t>
            </a:r>
          </a:p>
          <a:p>
            <a:pPr algn="just">
              <a:lnSpc>
                <a:spcPct val="150000"/>
              </a:lnSpc>
            </a:pPr>
            <a:r>
              <a:rPr lang="en-IN" dirty="0">
                <a:solidFill>
                  <a:srgbClr val="0070C0"/>
                </a:solidFill>
              </a:rPr>
              <a:t>Precision emphasizes minimizing false positives, while recall focuses on minimizing false negatives.</a:t>
            </a:r>
          </a:p>
        </p:txBody>
      </p:sp>
    </p:spTree>
    <p:extLst>
      <p:ext uri="{BB962C8B-B14F-4D97-AF65-F5344CB8AC3E}">
        <p14:creationId xmlns:p14="http://schemas.microsoft.com/office/powerpoint/2010/main" val="370711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838200" y="1612537"/>
                <a:ext cx="10809157" cy="4859988"/>
              </a:xfrm>
            </p:spPr>
            <p:txBody>
              <a:bodyPr>
                <a:normAutofit/>
              </a:bodyPr>
              <a:lstStyle/>
              <a:p>
                <a:pPr marL="0" indent="0" algn="just" fontAlgn="base">
                  <a:lnSpc>
                    <a:spcPct val="150000"/>
                  </a:lnSpc>
                  <a:buNone/>
                </a:pPr>
                <a:r>
                  <a:rPr lang="en-IN" b="1" dirty="0"/>
                  <a:t>4. F1-Score</a:t>
                </a:r>
              </a:p>
              <a:p>
                <a:pPr marL="0" indent="0" algn="just" fontAlgn="base">
                  <a:lnSpc>
                    <a:spcPct val="150000"/>
                  </a:lnSpc>
                  <a:buNone/>
                </a:pPr>
                <a:r>
                  <a:rPr lang="en-IN" dirty="0"/>
                  <a:t>F1 – score is used to evaluate the overall performance of a classification model. It is the harmonic mean of precision and recall,</a:t>
                </a:r>
              </a:p>
              <a:p>
                <a:pPr marL="0" indent="0" algn="just">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F</m:t>
                      </m:r>
                      <m:r>
                        <a:rPr lang="en-IN">
                          <a:latin typeface="Cambria Math" panose="02040503050406030204" pitchFamily="18" charset="0"/>
                        </a:rPr>
                        <m:t>1−</m:t>
                      </m:r>
                      <m:r>
                        <m:rPr>
                          <m:sty m:val="p"/>
                        </m:rPr>
                        <a:rPr lang="en-IN">
                          <a:latin typeface="Cambria Math" panose="02040503050406030204" pitchFamily="18" charset="0"/>
                        </a:rPr>
                        <m:t>Score</m:t>
                      </m:r>
                      <m:r>
                        <a:rPr lang="en-IN">
                          <a:latin typeface="Cambria Math" panose="02040503050406030204" pitchFamily="18" charset="0"/>
                        </a:rPr>
                        <m:t>=</m:t>
                      </m:r>
                      <m:f>
                        <m:fPr>
                          <m:ctrlPr>
                            <a:rPr lang="en-IN" i="1">
                              <a:latin typeface="Cambria Math" panose="02040503050406030204" pitchFamily="18" charset="0"/>
                            </a:rPr>
                          </m:ctrlPr>
                        </m:fPr>
                        <m:num>
                          <m:r>
                            <a:rPr lang="en-IN">
                              <a:latin typeface="Cambria Math" panose="02040503050406030204" pitchFamily="18" charset="0"/>
                            </a:rPr>
                            <m:t>2. </m:t>
                          </m:r>
                          <m:r>
                            <m:rPr>
                              <m:sty m:val="p"/>
                            </m:rPr>
                            <a:rPr lang="en-IN">
                              <a:latin typeface="Cambria Math" panose="02040503050406030204" pitchFamily="18" charset="0"/>
                            </a:rPr>
                            <m:t>Precision</m:t>
                          </m:r>
                          <m:r>
                            <a:rPr lang="en-IN" i="1">
                              <a:latin typeface="Cambria Math" panose="02040503050406030204" pitchFamily="18" charset="0"/>
                            </a:rPr>
                            <m:t>.</m:t>
                          </m:r>
                          <m:r>
                            <m:rPr>
                              <m:sty m:val="p"/>
                            </m:rPr>
                            <a:rPr lang="en-IN">
                              <a:latin typeface="Cambria Math" panose="02040503050406030204" pitchFamily="18" charset="0"/>
                            </a:rPr>
                            <m:t>Recall</m:t>
                          </m:r>
                        </m:num>
                        <m:den>
                          <m:r>
                            <m:rPr>
                              <m:sty m:val="p"/>
                            </m:rPr>
                            <a:rPr lang="en-IN">
                              <a:latin typeface="Cambria Math" panose="02040503050406030204" pitchFamily="18" charset="0"/>
                            </a:rPr>
                            <m:t>Precision</m:t>
                          </m:r>
                          <m:r>
                            <a:rPr lang="en-IN" i="1">
                              <a:latin typeface="Cambria Math" panose="02040503050406030204" pitchFamily="18" charset="0"/>
                            </a:rPr>
                            <m:t>+</m:t>
                          </m:r>
                          <m:r>
                            <m:rPr>
                              <m:sty m:val="p"/>
                            </m:rPr>
                            <a:rPr lang="en-IN">
                              <a:latin typeface="Cambria Math" panose="02040503050406030204" pitchFamily="18" charset="0"/>
                            </a:rPr>
                            <m:t>Recall</m:t>
                          </m:r>
                        </m:den>
                      </m:f>
                    </m:oMath>
                  </m:oMathPara>
                </a14:m>
                <a:endParaRPr lang="en-IN" dirty="0"/>
              </a:p>
              <a:p>
                <a:pPr marL="0" indent="0" algn="just">
                  <a:lnSpc>
                    <a:spcPct val="150000"/>
                  </a:lnSpc>
                  <a:buNone/>
                </a:pPr>
                <a:endParaRPr lang="en-IN" dirty="0"/>
              </a:p>
              <a:p>
                <a:pPr marL="0" indent="0" algn="just">
                  <a:lnSpc>
                    <a:spcPct val="150000"/>
                  </a:lnSpc>
                  <a:buNone/>
                </a:pPr>
                <a:endParaRPr lang="en-IN" dirty="0"/>
              </a:p>
              <a:p>
                <a:pPr marL="0" indent="0" algn="just">
                  <a:lnSpc>
                    <a:spcPct val="150000"/>
                  </a:lnSpc>
                  <a:buNone/>
                </a:pPr>
                <a:endParaRPr lang="en-IN" dirty="0">
                  <a:solidFill>
                    <a:srgbClr val="002060"/>
                  </a:solidFill>
                </a:endParaRPr>
              </a:p>
            </p:txBody>
          </p:sp>
        </mc:Choice>
        <mc:Fallback>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838200" y="1612537"/>
                <a:ext cx="10809157" cy="4859988"/>
              </a:xfrm>
              <a:blipFill>
                <a:blip r:embed="rId2"/>
                <a:stretch>
                  <a:fillRect l="-1184" r="-1128"/>
                </a:stretch>
              </a:blipFill>
            </p:spPr>
            <p:txBody>
              <a:bodyPr/>
              <a:lstStyle/>
              <a:p>
                <a:r>
                  <a:rPr lang="en-IN">
                    <a:noFill/>
                  </a:rPr>
                  <a:t> </a:t>
                </a:r>
              </a:p>
            </p:txBody>
          </p:sp>
        </mc:Fallback>
      </mc:AlternateContent>
    </p:spTree>
    <p:extLst>
      <p:ext uri="{BB962C8B-B14F-4D97-AF65-F5344CB8AC3E}">
        <p14:creationId xmlns:p14="http://schemas.microsoft.com/office/powerpoint/2010/main" val="164215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838200" y="1612537"/>
                <a:ext cx="10809157" cy="4859988"/>
              </a:xfrm>
            </p:spPr>
            <p:txBody>
              <a:bodyPr>
                <a:normAutofit/>
              </a:bodyPr>
              <a:lstStyle/>
              <a:p>
                <a:pPr marL="0" indent="0" algn="just" fontAlgn="base">
                  <a:lnSpc>
                    <a:spcPct val="150000"/>
                  </a:lnSpc>
                  <a:buNone/>
                </a:pPr>
                <a:r>
                  <a:rPr lang="en-IN" b="1" dirty="0"/>
                  <a:t>5. Specificity</a:t>
                </a:r>
              </a:p>
              <a:p>
                <a:pPr marL="0" indent="0" algn="just" fontAlgn="base">
                  <a:lnSpc>
                    <a:spcPct val="150000"/>
                  </a:lnSpc>
                  <a:buNone/>
                </a:pPr>
                <a:r>
                  <a:rPr lang="en-IN" dirty="0"/>
                  <a:t>Specificity is another important metric in the evaluation of classification models, particularly in binary classification. It measures the ability of a model to correctly identify negative instances. Specificity is also known as the True Negative Rate. Formula is given by:</a:t>
                </a:r>
              </a:p>
              <a:p>
                <a:pPr marL="0" indent="0" algn="just" fontAlgn="base">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Recall</m:t>
                      </m:r>
                      <m:r>
                        <a:rPr lang="en-IN">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𝑇𝑁</m:t>
                          </m:r>
                        </m:num>
                        <m:den>
                          <m:r>
                            <a:rPr lang="en-IN" i="1">
                              <a:latin typeface="Cambria Math" panose="02040503050406030204" pitchFamily="18" charset="0"/>
                            </a:rPr>
                            <m:t>𝑇𝑁</m:t>
                          </m:r>
                          <m:r>
                            <a:rPr lang="en-IN" i="1">
                              <a:latin typeface="Cambria Math" panose="02040503050406030204" pitchFamily="18" charset="0"/>
                            </a:rPr>
                            <m:t>+</m:t>
                          </m:r>
                          <m:r>
                            <a:rPr lang="en-IN" i="1">
                              <a:latin typeface="Cambria Math" panose="02040503050406030204" pitchFamily="18" charset="0"/>
                            </a:rPr>
                            <m:t>𝐹𝑃</m:t>
                          </m:r>
                        </m:den>
                      </m:f>
                    </m:oMath>
                  </m:oMathPara>
                </a14:m>
                <a:endParaRPr lang="en-IN" dirty="0"/>
              </a:p>
              <a:p>
                <a:pPr marL="0" indent="0" algn="just">
                  <a:lnSpc>
                    <a:spcPct val="150000"/>
                  </a:lnSpc>
                  <a:buNone/>
                </a:pPr>
                <a:endParaRPr lang="en-IN" dirty="0"/>
              </a:p>
              <a:p>
                <a:pPr marL="0" indent="0" algn="just">
                  <a:lnSpc>
                    <a:spcPct val="150000"/>
                  </a:lnSpc>
                  <a:buNone/>
                </a:pPr>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838200" y="1612537"/>
                <a:ext cx="10809157" cy="4859988"/>
              </a:xfrm>
              <a:blipFill>
                <a:blip r:embed="rId2"/>
                <a:stretch>
                  <a:fillRect l="-1184" r="-1128"/>
                </a:stretch>
              </a:blipFill>
            </p:spPr>
            <p:txBody>
              <a:bodyPr/>
              <a:lstStyle/>
              <a:p>
                <a:r>
                  <a:rPr lang="en-IN">
                    <a:noFill/>
                  </a:rPr>
                  <a:t> </a:t>
                </a:r>
              </a:p>
            </p:txBody>
          </p:sp>
        </mc:Fallback>
      </mc:AlternateContent>
    </p:spTree>
    <p:extLst>
      <p:ext uri="{BB962C8B-B14F-4D97-AF65-F5344CB8AC3E}">
        <p14:creationId xmlns:p14="http://schemas.microsoft.com/office/powerpoint/2010/main" val="4154885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838200" y="1612537"/>
                <a:ext cx="10809157" cy="4859988"/>
              </a:xfrm>
            </p:spPr>
            <p:txBody>
              <a:bodyPr>
                <a:normAutofit/>
              </a:bodyPr>
              <a:lstStyle/>
              <a:p>
                <a:pPr marL="0" indent="0" algn="just" fontAlgn="base">
                  <a:lnSpc>
                    <a:spcPct val="150000"/>
                  </a:lnSpc>
                  <a:buNone/>
                </a:pPr>
                <a:r>
                  <a:rPr lang="en-IN" b="1" dirty="0"/>
                  <a:t>6. Type 1 and Type 2 error</a:t>
                </a:r>
              </a:p>
              <a:p>
                <a:pPr marL="0" indent="0" algn="just" fontAlgn="base">
                  <a:lnSpc>
                    <a:spcPct val="150000"/>
                  </a:lnSpc>
                  <a:buNone/>
                </a:pPr>
                <a:r>
                  <a:rPr lang="en-IN" b="1" dirty="0"/>
                  <a:t>1. Type 1 error</a:t>
                </a:r>
                <a:endParaRPr lang="en-IN" dirty="0"/>
              </a:p>
              <a:p>
                <a:pPr marL="0" indent="0" algn="just" fontAlgn="base">
                  <a:lnSpc>
                    <a:spcPct val="150000"/>
                  </a:lnSpc>
                  <a:buNone/>
                </a:pPr>
                <a:r>
                  <a:rPr lang="en-IN" dirty="0"/>
                  <a:t>Type 1 error occurs when the model predicts a positive instance, but it is actually negative. Precision is affected by false positives, as it is the ratio of true positives to the sum of true positives and false positives.</a:t>
                </a:r>
              </a:p>
              <a:p>
                <a:pPr marL="0" indent="0" algn="just" fontAlgn="base">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Type</m:t>
                      </m:r>
                      <m:r>
                        <a:rPr lang="en-IN" i="1">
                          <a:latin typeface="Cambria Math" panose="02040503050406030204" pitchFamily="18" charset="0"/>
                        </a:rPr>
                        <m:t> </m:t>
                      </m:r>
                      <m:r>
                        <a:rPr lang="en-IN">
                          <a:latin typeface="Cambria Math" panose="02040503050406030204" pitchFamily="18" charset="0"/>
                        </a:rPr>
                        <m:t>1</m:t>
                      </m:r>
                      <m:r>
                        <a:rPr lang="en-IN" i="1">
                          <a:latin typeface="Cambria Math" panose="02040503050406030204" pitchFamily="18" charset="0"/>
                        </a:rPr>
                        <m:t> </m:t>
                      </m:r>
                      <m:r>
                        <m:rPr>
                          <m:sty m:val="p"/>
                        </m:rPr>
                        <a:rPr lang="en-IN">
                          <a:latin typeface="Cambria Math" panose="02040503050406030204" pitchFamily="18" charset="0"/>
                        </a:rPr>
                        <m:t>Error</m:t>
                      </m:r>
                      <m:r>
                        <a:rPr lang="en-IN">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𝐹𝑃</m:t>
                          </m:r>
                        </m:num>
                        <m:den>
                          <m:r>
                            <a:rPr lang="en-IN" i="1">
                              <a:latin typeface="Cambria Math" panose="02040503050406030204" pitchFamily="18" charset="0"/>
                            </a:rPr>
                            <m:t>𝑇𝑁</m:t>
                          </m:r>
                          <m:r>
                            <a:rPr lang="en-IN" i="1">
                              <a:latin typeface="Cambria Math" panose="02040503050406030204" pitchFamily="18" charset="0"/>
                            </a:rPr>
                            <m:t>+</m:t>
                          </m:r>
                          <m:r>
                            <a:rPr lang="en-IN" i="1">
                              <a:latin typeface="Cambria Math" panose="02040503050406030204" pitchFamily="18" charset="0"/>
                            </a:rPr>
                            <m:t>𝐹𝑃</m:t>
                          </m:r>
                        </m:den>
                      </m:f>
                    </m:oMath>
                  </m:oMathPara>
                </a14:m>
                <a:endParaRPr lang="en-IN" dirty="0"/>
              </a:p>
              <a:p>
                <a:pPr marL="0" indent="0" algn="just">
                  <a:lnSpc>
                    <a:spcPct val="150000"/>
                  </a:lnSpc>
                  <a:buNone/>
                </a:pPr>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838200" y="1612537"/>
                <a:ext cx="10809157" cy="4859988"/>
              </a:xfrm>
              <a:blipFill>
                <a:blip r:embed="rId2"/>
                <a:stretch>
                  <a:fillRect l="-1184" r="-1128"/>
                </a:stretch>
              </a:blipFill>
            </p:spPr>
            <p:txBody>
              <a:bodyPr/>
              <a:lstStyle/>
              <a:p>
                <a:r>
                  <a:rPr lang="en-IN">
                    <a:noFill/>
                  </a:rPr>
                  <a:t> </a:t>
                </a:r>
              </a:p>
            </p:txBody>
          </p:sp>
        </mc:Fallback>
      </mc:AlternateContent>
    </p:spTree>
    <p:extLst>
      <p:ext uri="{BB962C8B-B14F-4D97-AF65-F5344CB8AC3E}">
        <p14:creationId xmlns:p14="http://schemas.microsoft.com/office/powerpoint/2010/main" val="3357616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373505" y="638175"/>
            <a:ext cx="11123951" cy="5297929"/>
          </a:xfrm>
        </p:spPr>
        <p:txBody>
          <a:bodyPr>
            <a:normAutofit/>
          </a:bodyPr>
          <a:lstStyle/>
          <a:p>
            <a:pPr marL="0" indent="0" algn="just" fontAlgn="base">
              <a:lnSpc>
                <a:spcPct val="150000"/>
              </a:lnSpc>
              <a:buNone/>
            </a:pPr>
            <a:r>
              <a:rPr lang="en-IN" dirty="0">
                <a:solidFill>
                  <a:srgbClr val="0070C0"/>
                </a:solidFill>
              </a:rPr>
              <a:t>For example, in a courtroom scenario, a Type 1 Error, often referred to as a false positive, occurs when the court mistakenly convicts an individual as guilty when, in truth, they are innocent of the alleged crime. This grave error can have profound consequences, leading to the wrongful punishment of an innocent person who did not commit the offense in question. Preventing Type 1 Errors in legal proceedings is paramount to ensuring that justice is accurately served and innocent individuals are protected from unwarranted harm and punishment.</a:t>
            </a:r>
          </a:p>
        </p:txBody>
      </p:sp>
    </p:spTree>
    <p:extLst>
      <p:ext uri="{BB962C8B-B14F-4D97-AF65-F5344CB8AC3E}">
        <p14:creationId xmlns:p14="http://schemas.microsoft.com/office/powerpoint/2010/main" val="1265198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a:xfrm>
            <a:off x="388495" y="70682"/>
            <a:ext cx="10515600" cy="1325563"/>
          </a:xfrm>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523407" y="1282752"/>
                <a:ext cx="11280098" cy="5282939"/>
              </a:xfrm>
            </p:spPr>
            <p:txBody>
              <a:bodyPr>
                <a:normAutofit fontScale="85000" lnSpcReduction="20000"/>
              </a:bodyPr>
              <a:lstStyle/>
              <a:p>
                <a:pPr marL="0" indent="0" algn="just" fontAlgn="base">
                  <a:lnSpc>
                    <a:spcPct val="150000"/>
                  </a:lnSpc>
                  <a:buNone/>
                </a:pPr>
                <a:r>
                  <a:rPr lang="en-IN" b="1" dirty="0"/>
                  <a:t>2. Type 2 error</a:t>
                </a:r>
                <a:endParaRPr lang="en-IN" dirty="0"/>
              </a:p>
              <a:p>
                <a:pPr algn="just" fontAlgn="base">
                  <a:lnSpc>
                    <a:spcPct val="150000"/>
                  </a:lnSpc>
                </a:pPr>
                <a:r>
                  <a:rPr lang="en-IN" dirty="0"/>
                  <a:t>Type 2 error occurs when the model fails to predict a positive instance. Recall is directly affected by false negatives, as it is the ratio of true positives to the sum of true positives and false negatives.</a:t>
                </a:r>
              </a:p>
              <a:p>
                <a:pPr algn="just" fontAlgn="base">
                  <a:lnSpc>
                    <a:spcPct val="150000"/>
                  </a:lnSpc>
                </a:pPr>
                <a:r>
                  <a:rPr lang="en-IN" dirty="0"/>
                  <a:t>In the context of medical testing, a Type 2 Error, often known as a false negative, occurs when a diagnostic test fails to detect the presence of a disease in a patient who genuinely has it. The consequences of such an error are significant, as it may result in a delayed diagnosis and subsequent treatment.</a:t>
                </a:r>
              </a:p>
              <a:p>
                <a:pPr marL="0" indent="0" algn="just" fontAlgn="base">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Type</m:t>
                      </m:r>
                      <m:r>
                        <a:rPr lang="en-IN" i="1">
                          <a:latin typeface="Cambria Math" panose="02040503050406030204" pitchFamily="18" charset="0"/>
                        </a:rPr>
                        <m:t> </m:t>
                      </m:r>
                      <m:r>
                        <a:rPr lang="en-IN">
                          <a:latin typeface="Cambria Math" panose="02040503050406030204" pitchFamily="18" charset="0"/>
                        </a:rPr>
                        <m:t>2</m:t>
                      </m:r>
                      <m:r>
                        <a:rPr lang="en-IN" i="1">
                          <a:latin typeface="Cambria Math" panose="02040503050406030204" pitchFamily="18" charset="0"/>
                        </a:rPr>
                        <m:t> </m:t>
                      </m:r>
                      <m:r>
                        <m:rPr>
                          <m:sty m:val="p"/>
                        </m:rPr>
                        <a:rPr lang="en-IN">
                          <a:latin typeface="Cambria Math" panose="02040503050406030204" pitchFamily="18" charset="0"/>
                        </a:rPr>
                        <m:t>Error</m:t>
                      </m:r>
                      <m:r>
                        <a:rPr lang="en-IN">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𝐹𝑁</m:t>
                          </m:r>
                        </m:num>
                        <m:den>
                          <m:r>
                            <a:rPr lang="en-IN" i="1">
                              <a:latin typeface="Cambria Math" panose="02040503050406030204" pitchFamily="18" charset="0"/>
                            </a:rPr>
                            <m:t>𝑇𝑃</m:t>
                          </m:r>
                          <m:r>
                            <a:rPr lang="en-IN" i="1">
                              <a:latin typeface="Cambria Math" panose="02040503050406030204" pitchFamily="18" charset="0"/>
                            </a:rPr>
                            <m:t>+</m:t>
                          </m:r>
                          <m:r>
                            <a:rPr lang="en-IN" i="1">
                              <a:latin typeface="Cambria Math" panose="02040503050406030204" pitchFamily="18" charset="0"/>
                            </a:rPr>
                            <m:t>𝐹𝑁</m:t>
                          </m:r>
                        </m:den>
                      </m:f>
                    </m:oMath>
                  </m:oMathPara>
                </a14:m>
                <a:endParaRPr lang="en-IN" dirty="0"/>
              </a:p>
              <a:p>
                <a:pPr marL="0" indent="0" algn="just">
                  <a:lnSpc>
                    <a:spcPct val="150000"/>
                  </a:lnSpc>
                  <a:buNone/>
                </a:pPr>
                <a:endParaRPr lang="en-IN" dirty="0"/>
              </a:p>
              <a:p>
                <a:pPr marL="0" indent="0" algn="just">
                  <a:lnSpc>
                    <a:spcPct val="150000"/>
                  </a:lnSpc>
                  <a:buNone/>
                </a:pPr>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523407" y="1282752"/>
                <a:ext cx="11280098" cy="5282939"/>
              </a:xfrm>
              <a:blipFill>
                <a:blip r:embed="rId2"/>
                <a:stretch>
                  <a:fillRect l="-865" r="-811"/>
                </a:stretch>
              </a:blipFill>
            </p:spPr>
            <p:txBody>
              <a:bodyPr/>
              <a:lstStyle/>
              <a:p>
                <a:r>
                  <a:rPr lang="en-IN">
                    <a:noFill/>
                  </a:rPr>
                  <a:t> </a:t>
                </a:r>
              </a:p>
            </p:txBody>
          </p:sp>
        </mc:Fallback>
      </mc:AlternateContent>
    </p:spTree>
    <p:extLst>
      <p:ext uri="{BB962C8B-B14F-4D97-AF65-F5344CB8AC3E}">
        <p14:creationId xmlns:p14="http://schemas.microsoft.com/office/powerpoint/2010/main" val="1425431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18BBCBE-FDDE-47B5-A3A3-F9F05013C1C8}"/>
              </a:ext>
            </a:extLst>
          </p:cNvPr>
          <p:cNvPicPr/>
          <p:nvPr/>
        </p:nvPicPr>
        <p:blipFill rotWithShape="1">
          <a:blip r:embed="rId2">
            <a:extLst>
              <a:ext uri="{28A0092B-C50C-407E-A947-70E740481C1C}">
                <a14:useLocalDpi xmlns:a14="http://schemas.microsoft.com/office/drawing/2010/main" val="0"/>
              </a:ext>
            </a:extLst>
          </a:blip>
          <a:srcRect l="665" t="2070" r="1596" b="11895"/>
          <a:stretch/>
        </p:blipFill>
        <p:spPr bwMode="auto">
          <a:xfrm>
            <a:off x="976859" y="423472"/>
            <a:ext cx="10238282" cy="601105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265196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BB0729-D2C2-4B02-A6BD-3D4A802D39FB}"/>
              </a:ext>
            </a:extLst>
          </p:cNvPr>
          <p:cNvPicPr/>
          <p:nvPr/>
        </p:nvPicPr>
        <p:blipFill rotWithShape="1">
          <a:blip r:embed="rId2">
            <a:extLst>
              <a:ext uri="{28A0092B-C50C-407E-A947-70E740481C1C}">
                <a14:useLocalDpi xmlns:a14="http://schemas.microsoft.com/office/drawing/2010/main" val="0"/>
              </a:ext>
            </a:extLst>
          </a:blip>
          <a:srcRect r="765" b="7469"/>
          <a:stretch/>
        </p:blipFill>
        <p:spPr bwMode="auto">
          <a:xfrm>
            <a:off x="-1" y="0"/>
            <a:ext cx="12007121" cy="68580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592294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447AF-4887-4C9F-A961-B6FB3E47C510}"/>
              </a:ext>
            </a:extLst>
          </p:cNvPr>
          <p:cNvPicPr/>
          <p:nvPr/>
        </p:nvPicPr>
        <p:blipFill rotWithShape="1">
          <a:blip r:embed="rId2">
            <a:extLst>
              <a:ext uri="{28A0092B-C50C-407E-A947-70E740481C1C}">
                <a14:useLocalDpi xmlns:a14="http://schemas.microsoft.com/office/drawing/2010/main" val="0"/>
              </a:ext>
            </a:extLst>
          </a:blip>
          <a:srcRect t="13307" r="598" b="27572"/>
          <a:stretch/>
        </p:blipFill>
        <p:spPr bwMode="auto">
          <a:xfrm>
            <a:off x="1180017" y="374446"/>
            <a:ext cx="9148206" cy="407763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081101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7A34C6-4599-4C6D-ADDB-322031508FA7}"/>
              </a:ext>
            </a:extLst>
          </p:cNvPr>
          <p:cNvPicPr/>
          <p:nvPr/>
        </p:nvPicPr>
        <p:blipFill rotWithShape="1">
          <a:blip r:embed="rId2">
            <a:extLst>
              <a:ext uri="{28A0092B-C50C-407E-A947-70E740481C1C}">
                <a14:useLocalDpi xmlns:a14="http://schemas.microsoft.com/office/drawing/2010/main" val="0"/>
              </a:ext>
            </a:extLst>
          </a:blip>
          <a:srcRect t="13307" r="432" b="32006"/>
          <a:stretch/>
        </p:blipFill>
        <p:spPr bwMode="auto">
          <a:xfrm>
            <a:off x="860461" y="914326"/>
            <a:ext cx="8943106" cy="437720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02692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5E229-2BE2-4F60-8EEB-07F35BB7AEC8}"/>
              </a:ext>
            </a:extLst>
          </p:cNvPr>
          <p:cNvSpPr>
            <a:spLocks noGrp="1"/>
          </p:cNvSpPr>
          <p:nvPr>
            <p:ph type="title"/>
          </p:nvPr>
        </p:nvSpPr>
        <p:spPr/>
        <p:txBody>
          <a:bodyPr/>
          <a:lstStyle/>
          <a:p>
            <a:r>
              <a:rPr lang="en-IN" b="1" dirty="0">
                <a:solidFill>
                  <a:schemeClr val="accent2"/>
                </a:solidFill>
              </a:rPr>
              <a:t>Confusion Matrix</a:t>
            </a:r>
            <a:endParaRPr lang="en-IN" dirty="0">
              <a:solidFill>
                <a:schemeClr val="accent2"/>
              </a:solidFill>
            </a:endParaRPr>
          </a:p>
        </p:txBody>
      </p:sp>
      <p:sp>
        <p:nvSpPr>
          <p:cNvPr id="3" name="Content Placeholder 2">
            <a:extLst>
              <a:ext uri="{FF2B5EF4-FFF2-40B4-BE49-F238E27FC236}">
                <a16:creationId xmlns:a16="http://schemas.microsoft.com/office/drawing/2014/main" id="{9C284276-8B24-43AE-9615-0B8ED5232D70}"/>
              </a:ext>
            </a:extLst>
          </p:cNvPr>
          <p:cNvSpPr>
            <a:spLocks noGrp="1"/>
          </p:cNvSpPr>
          <p:nvPr>
            <p:ph idx="1"/>
          </p:nvPr>
        </p:nvSpPr>
        <p:spPr>
          <a:xfrm>
            <a:off x="838200" y="1597546"/>
            <a:ext cx="10515600" cy="4351338"/>
          </a:xfrm>
        </p:spPr>
        <p:txBody>
          <a:bodyPr/>
          <a:lstStyle/>
          <a:p>
            <a:pPr algn="just">
              <a:lnSpc>
                <a:spcPct val="200000"/>
              </a:lnSpc>
            </a:pPr>
            <a:r>
              <a:rPr lang="en-IN" dirty="0"/>
              <a:t>Machine learning models are increasingly used in various applications to classify data into different categories. However, evaluating the performance of these models is crucial to ensure their accuracy and reliability. One essential tool in this evaluation process is the confusion matrix.</a:t>
            </a:r>
          </a:p>
        </p:txBody>
      </p:sp>
    </p:spTree>
    <p:extLst>
      <p:ext uri="{BB962C8B-B14F-4D97-AF65-F5344CB8AC3E}">
        <p14:creationId xmlns:p14="http://schemas.microsoft.com/office/powerpoint/2010/main" val="3631313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5D7693-F08F-491D-ADC5-8B68C23430A0}"/>
              </a:ext>
            </a:extLst>
          </p:cNvPr>
          <p:cNvPicPr/>
          <p:nvPr/>
        </p:nvPicPr>
        <p:blipFill rotWithShape="1">
          <a:blip r:embed="rId2">
            <a:extLst>
              <a:ext uri="{28A0092B-C50C-407E-A947-70E740481C1C}">
                <a14:useLocalDpi xmlns:a14="http://schemas.microsoft.com/office/drawing/2010/main" val="0"/>
              </a:ext>
            </a:extLst>
          </a:blip>
          <a:srcRect t="13307" r="598" b="12764"/>
          <a:stretch/>
        </p:blipFill>
        <p:spPr bwMode="auto">
          <a:xfrm>
            <a:off x="1015124" y="709378"/>
            <a:ext cx="9133217" cy="494191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42429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EA999D-97EE-4811-A602-4FA382F457DD}"/>
              </a:ext>
            </a:extLst>
          </p:cNvPr>
          <p:cNvPicPr/>
          <p:nvPr/>
        </p:nvPicPr>
        <p:blipFill rotWithShape="1">
          <a:blip r:embed="rId2">
            <a:extLst>
              <a:ext uri="{28A0092B-C50C-407E-A947-70E740481C1C}">
                <a14:useLocalDpi xmlns:a14="http://schemas.microsoft.com/office/drawing/2010/main" val="0"/>
              </a:ext>
            </a:extLst>
          </a:blip>
          <a:srcRect t="13306" r="418" b="17225"/>
          <a:stretch/>
        </p:blipFill>
        <p:spPr bwMode="auto">
          <a:xfrm>
            <a:off x="1324521" y="871073"/>
            <a:ext cx="8988712" cy="525990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10888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2B3CF9-E1A9-4607-813A-86A75CC550D3}"/>
              </a:ext>
            </a:extLst>
          </p:cNvPr>
          <p:cNvPicPr/>
          <p:nvPr/>
        </p:nvPicPr>
        <p:blipFill rotWithShape="1">
          <a:blip r:embed="rId2">
            <a:extLst>
              <a:ext uri="{28A0092B-C50C-407E-A947-70E740481C1C}">
                <a14:useLocalDpi xmlns:a14="http://schemas.microsoft.com/office/drawing/2010/main" val="0"/>
              </a:ext>
            </a:extLst>
          </a:blip>
          <a:srcRect t="13306" r="765" b="9835"/>
          <a:stretch/>
        </p:blipFill>
        <p:spPr bwMode="auto">
          <a:xfrm>
            <a:off x="1109828" y="662070"/>
            <a:ext cx="9158433" cy="54089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18903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716D2E-92A6-4500-BAFA-0A760811A79B}"/>
              </a:ext>
            </a:extLst>
          </p:cNvPr>
          <p:cNvPicPr/>
          <p:nvPr/>
        </p:nvPicPr>
        <p:blipFill rotWithShape="1">
          <a:blip r:embed="rId2">
            <a:extLst>
              <a:ext uri="{28A0092B-C50C-407E-A947-70E740481C1C}">
                <a14:useLocalDpi xmlns:a14="http://schemas.microsoft.com/office/drawing/2010/main" val="0"/>
              </a:ext>
            </a:extLst>
          </a:blip>
          <a:srcRect t="13897" r="266" b="16930"/>
          <a:stretch/>
        </p:blipFill>
        <p:spPr bwMode="auto">
          <a:xfrm>
            <a:off x="1230453" y="995756"/>
            <a:ext cx="8708026" cy="488038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71366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7ACB5A-8F2C-479A-B831-394078F16D00}"/>
              </a:ext>
            </a:extLst>
          </p:cNvPr>
          <p:cNvPicPr/>
          <p:nvPr/>
        </p:nvPicPr>
        <p:blipFill rotWithShape="1">
          <a:blip r:embed="rId2">
            <a:extLst>
              <a:ext uri="{28A0092B-C50C-407E-A947-70E740481C1C}">
                <a14:useLocalDpi xmlns:a14="http://schemas.microsoft.com/office/drawing/2010/main" val="0"/>
              </a:ext>
            </a:extLst>
          </a:blip>
          <a:srcRect t="12419" r="266" b="6878"/>
          <a:stretch/>
        </p:blipFill>
        <p:spPr bwMode="auto">
          <a:xfrm>
            <a:off x="1139252" y="839449"/>
            <a:ext cx="9099029" cy="530651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33596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5E229-2BE2-4F60-8EEB-07F35BB7AEC8}"/>
              </a:ext>
            </a:extLst>
          </p:cNvPr>
          <p:cNvSpPr>
            <a:spLocks noGrp="1"/>
          </p:cNvSpPr>
          <p:nvPr>
            <p:ph type="title"/>
          </p:nvPr>
        </p:nvSpPr>
        <p:spPr/>
        <p:txBody>
          <a:bodyPr/>
          <a:lstStyle/>
          <a:p>
            <a:r>
              <a:rPr lang="en-IN" b="1" dirty="0">
                <a:solidFill>
                  <a:srgbClr val="FF0000"/>
                </a:solidFill>
              </a:rPr>
              <a:t>What is a Confusion Matrix?</a:t>
            </a:r>
            <a:endParaRPr lang="en-IN" dirty="0">
              <a:solidFill>
                <a:srgbClr val="FF0000"/>
              </a:solidFill>
            </a:endParaRPr>
          </a:p>
        </p:txBody>
      </p:sp>
      <p:sp>
        <p:nvSpPr>
          <p:cNvPr id="3" name="Content Placeholder 2">
            <a:extLst>
              <a:ext uri="{FF2B5EF4-FFF2-40B4-BE49-F238E27FC236}">
                <a16:creationId xmlns:a16="http://schemas.microsoft.com/office/drawing/2014/main" id="{9C284276-8B24-43AE-9615-0B8ED5232D70}"/>
              </a:ext>
            </a:extLst>
          </p:cNvPr>
          <p:cNvSpPr>
            <a:spLocks noGrp="1"/>
          </p:cNvSpPr>
          <p:nvPr>
            <p:ph idx="1"/>
          </p:nvPr>
        </p:nvSpPr>
        <p:spPr>
          <a:xfrm>
            <a:off x="838200" y="1597546"/>
            <a:ext cx="10515600" cy="4351338"/>
          </a:xfrm>
        </p:spPr>
        <p:txBody>
          <a:bodyPr/>
          <a:lstStyle/>
          <a:p>
            <a:pPr algn="just" fontAlgn="base">
              <a:lnSpc>
                <a:spcPct val="150000"/>
              </a:lnSpc>
            </a:pPr>
            <a:r>
              <a:rPr lang="en-IN" dirty="0"/>
              <a:t>A </a:t>
            </a:r>
            <a:r>
              <a:rPr lang="en-IN" b="1" dirty="0"/>
              <a:t>confusion matrix</a:t>
            </a:r>
            <a:r>
              <a:rPr lang="en-IN" dirty="0"/>
              <a:t> is a matrix that summarizes the performance of a machine learning model on a set of test data. </a:t>
            </a:r>
          </a:p>
          <a:p>
            <a:pPr algn="just" fontAlgn="base">
              <a:lnSpc>
                <a:spcPct val="150000"/>
              </a:lnSpc>
            </a:pPr>
            <a:r>
              <a:rPr lang="en-IN" dirty="0"/>
              <a:t>It is a means of displaying the number of accurate and inaccurate instances based on the model’s predictions. </a:t>
            </a:r>
          </a:p>
          <a:p>
            <a:pPr algn="just" fontAlgn="base">
              <a:lnSpc>
                <a:spcPct val="150000"/>
              </a:lnSpc>
            </a:pPr>
            <a:r>
              <a:rPr lang="en-IN" dirty="0"/>
              <a:t>It is often used to measure the performance of classification models, which aim to predict a categorical label for each input instance.</a:t>
            </a:r>
          </a:p>
        </p:txBody>
      </p:sp>
    </p:spTree>
    <p:extLst>
      <p:ext uri="{BB962C8B-B14F-4D97-AF65-F5344CB8AC3E}">
        <p14:creationId xmlns:p14="http://schemas.microsoft.com/office/powerpoint/2010/main" val="134058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790C85-E629-4F49-80AE-61DAD390170C}"/>
              </a:ext>
            </a:extLst>
          </p:cNvPr>
          <p:cNvSpPr>
            <a:spLocks noGrp="1"/>
          </p:cNvSpPr>
          <p:nvPr>
            <p:ph idx="1"/>
          </p:nvPr>
        </p:nvSpPr>
        <p:spPr>
          <a:xfrm>
            <a:off x="268573" y="416549"/>
            <a:ext cx="11738547" cy="482861"/>
          </a:xfrm>
        </p:spPr>
        <p:txBody>
          <a:bodyPr>
            <a:normAutofit/>
          </a:bodyPr>
          <a:lstStyle/>
          <a:p>
            <a:pPr marL="0" indent="0">
              <a:buNone/>
            </a:pPr>
            <a:r>
              <a:rPr lang="en-IN" sz="2600" dirty="0">
                <a:solidFill>
                  <a:srgbClr val="00B0F0"/>
                </a:solidFill>
              </a:rPr>
              <a:t>The matrix displays the number of instances produced by the model on the test data.</a:t>
            </a:r>
          </a:p>
        </p:txBody>
      </p:sp>
      <p:pic>
        <p:nvPicPr>
          <p:cNvPr id="4" name="Picture 3" descr="Confusion Matrix, Precision, and Recall Explained - KDnuggets">
            <a:extLst>
              <a:ext uri="{FF2B5EF4-FFF2-40B4-BE49-F238E27FC236}">
                <a16:creationId xmlns:a16="http://schemas.microsoft.com/office/drawing/2014/main" id="{1A35556E-2FC8-4508-91D2-63B7B60C5A40}"/>
              </a:ext>
            </a:extLst>
          </p:cNvPr>
          <p:cNvPicPr/>
          <p:nvPr/>
        </p:nvPicPr>
        <p:blipFill rotWithShape="1">
          <a:blip r:embed="rId2">
            <a:extLst>
              <a:ext uri="{28A0092B-C50C-407E-A947-70E740481C1C}">
                <a14:useLocalDpi xmlns:a14="http://schemas.microsoft.com/office/drawing/2010/main" val="0"/>
              </a:ext>
            </a:extLst>
          </a:blip>
          <a:srcRect l="21774" r="21043" b="47092"/>
          <a:stretch/>
        </p:blipFill>
        <p:spPr bwMode="auto">
          <a:xfrm>
            <a:off x="2698229" y="1496809"/>
            <a:ext cx="6505732" cy="4559217"/>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682392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790C85-E629-4F49-80AE-61DAD390170C}"/>
              </a:ext>
            </a:extLst>
          </p:cNvPr>
          <p:cNvSpPr>
            <a:spLocks noGrp="1"/>
          </p:cNvSpPr>
          <p:nvPr>
            <p:ph idx="1"/>
          </p:nvPr>
        </p:nvSpPr>
        <p:spPr>
          <a:xfrm>
            <a:off x="481559" y="387076"/>
            <a:ext cx="11228882" cy="6083847"/>
          </a:xfrm>
        </p:spPr>
        <p:txBody>
          <a:bodyPr>
            <a:normAutofit/>
          </a:bodyPr>
          <a:lstStyle/>
          <a:p>
            <a:pPr lvl="0" algn="just" fontAlgn="base">
              <a:lnSpc>
                <a:spcPct val="150000"/>
              </a:lnSpc>
            </a:pPr>
            <a:r>
              <a:rPr lang="en-IN" b="1" dirty="0">
                <a:solidFill>
                  <a:srgbClr val="002060"/>
                </a:solidFill>
              </a:rPr>
              <a:t>True Positive (TP):</a:t>
            </a:r>
            <a:r>
              <a:rPr lang="en-IN" dirty="0">
                <a:solidFill>
                  <a:srgbClr val="002060"/>
                </a:solidFill>
              </a:rPr>
              <a:t> The model correctly predicted a positive outcome (the actual outcome was positive).</a:t>
            </a:r>
          </a:p>
          <a:p>
            <a:pPr lvl="0" algn="just" fontAlgn="base">
              <a:lnSpc>
                <a:spcPct val="150000"/>
              </a:lnSpc>
            </a:pPr>
            <a:r>
              <a:rPr lang="en-IN" b="1" dirty="0">
                <a:solidFill>
                  <a:srgbClr val="002060"/>
                </a:solidFill>
              </a:rPr>
              <a:t>True Negative (TN):</a:t>
            </a:r>
            <a:r>
              <a:rPr lang="en-IN" dirty="0">
                <a:solidFill>
                  <a:srgbClr val="002060"/>
                </a:solidFill>
              </a:rPr>
              <a:t> The model correctly predicted a negative outcome (the actual outcome was negative).</a:t>
            </a:r>
          </a:p>
          <a:p>
            <a:pPr lvl="0" algn="just" fontAlgn="base">
              <a:lnSpc>
                <a:spcPct val="150000"/>
              </a:lnSpc>
            </a:pPr>
            <a:r>
              <a:rPr lang="en-IN" b="1" dirty="0">
                <a:solidFill>
                  <a:srgbClr val="002060"/>
                </a:solidFill>
              </a:rPr>
              <a:t>False Positive (FP):</a:t>
            </a:r>
            <a:r>
              <a:rPr lang="en-IN" dirty="0">
                <a:solidFill>
                  <a:srgbClr val="002060"/>
                </a:solidFill>
              </a:rPr>
              <a:t> The model incorrectly predicted a positive outcome (the actual outcome was negative). Also known as a Type I error.</a:t>
            </a:r>
          </a:p>
          <a:p>
            <a:pPr algn="just">
              <a:lnSpc>
                <a:spcPct val="150000"/>
              </a:lnSpc>
            </a:pPr>
            <a:r>
              <a:rPr lang="en-IN" b="1" dirty="0">
                <a:solidFill>
                  <a:srgbClr val="002060"/>
                </a:solidFill>
              </a:rPr>
              <a:t>False Negative (FN):</a:t>
            </a:r>
            <a:r>
              <a:rPr lang="en-IN" dirty="0">
                <a:solidFill>
                  <a:srgbClr val="002060"/>
                </a:solidFill>
              </a:rPr>
              <a:t> The model incorrectly predicted a negative outcome (the actual outcome was positive). Also known as a Type II error.</a:t>
            </a:r>
            <a:endParaRPr lang="en-IN" sz="2600" dirty="0">
              <a:solidFill>
                <a:srgbClr val="002060"/>
              </a:solidFill>
            </a:endParaRPr>
          </a:p>
        </p:txBody>
      </p:sp>
    </p:spTree>
    <p:extLst>
      <p:ext uri="{BB962C8B-B14F-4D97-AF65-F5344CB8AC3E}">
        <p14:creationId xmlns:p14="http://schemas.microsoft.com/office/powerpoint/2010/main" val="237298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FD81-2B2B-4E8B-BAB2-009D6964B0AB}"/>
              </a:ext>
            </a:extLst>
          </p:cNvPr>
          <p:cNvSpPr>
            <a:spLocks noGrp="1"/>
          </p:cNvSpPr>
          <p:nvPr>
            <p:ph type="title"/>
          </p:nvPr>
        </p:nvSpPr>
        <p:spPr>
          <a:xfrm>
            <a:off x="494675" y="365125"/>
            <a:ext cx="10515600" cy="1325563"/>
          </a:xfrm>
        </p:spPr>
        <p:txBody>
          <a:bodyPr/>
          <a:lstStyle/>
          <a:p>
            <a:r>
              <a:rPr lang="en-IN" b="1" dirty="0">
                <a:solidFill>
                  <a:srgbClr val="FF0000"/>
                </a:solidFill>
              </a:rPr>
              <a:t>Why do we need a Confusion Matrix?</a:t>
            </a:r>
            <a:endParaRPr lang="en-IN" dirty="0">
              <a:solidFill>
                <a:srgbClr val="FF0000"/>
              </a:solidFill>
            </a:endParaRPr>
          </a:p>
        </p:txBody>
      </p:sp>
      <p:sp>
        <p:nvSpPr>
          <p:cNvPr id="3" name="Content Placeholder 2">
            <a:extLst>
              <a:ext uri="{FF2B5EF4-FFF2-40B4-BE49-F238E27FC236}">
                <a16:creationId xmlns:a16="http://schemas.microsoft.com/office/drawing/2014/main" id="{F3AAA92A-0C4B-40FD-AFEB-84E251F94E9C}"/>
              </a:ext>
            </a:extLst>
          </p:cNvPr>
          <p:cNvSpPr>
            <a:spLocks noGrp="1"/>
          </p:cNvSpPr>
          <p:nvPr>
            <p:ph idx="1"/>
          </p:nvPr>
        </p:nvSpPr>
        <p:spPr>
          <a:xfrm>
            <a:off x="494675" y="1528997"/>
            <a:ext cx="10859125" cy="4963878"/>
          </a:xfrm>
        </p:spPr>
        <p:txBody>
          <a:bodyPr>
            <a:normAutofit fontScale="92500" lnSpcReduction="20000"/>
          </a:bodyPr>
          <a:lstStyle/>
          <a:p>
            <a:pPr algn="just">
              <a:lnSpc>
                <a:spcPct val="150000"/>
              </a:lnSpc>
            </a:pPr>
            <a:r>
              <a:rPr lang="en-IN" dirty="0"/>
              <a:t>When assessing a classification model’s performance, a confusion matrix is essential. </a:t>
            </a:r>
          </a:p>
          <a:p>
            <a:pPr algn="just">
              <a:lnSpc>
                <a:spcPct val="150000"/>
              </a:lnSpc>
            </a:pPr>
            <a:r>
              <a:rPr lang="en-IN" dirty="0"/>
              <a:t>It offers a thorough analysis of true positive, true negative, false positive, and false negative predictions, facilitating a more profound comprehension of a model’s </a:t>
            </a:r>
            <a:r>
              <a:rPr lang="en-IN" b="1" dirty="0"/>
              <a:t>recall, accuracy, precision </a:t>
            </a:r>
            <a:r>
              <a:rPr lang="en-IN" dirty="0"/>
              <a:t>and overall effectiveness</a:t>
            </a:r>
            <a:r>
              <a:rPr lang="en-IN" b="1" dirty="0"/>
              <a:t> </a:t>
            </a:r>
            <a:r>
              <a:rPr lang="en-IN" dirty="0"/>
              <a:t>in class distinction. </a:t>
            </a:r>
          </a:p>
          <a:p>
            <a:pPr algn="just">
              <a:lnSpc>
                <a:spcPct val="150000"/>
              </a:lnSpc>
            </a:pPr>
            <a:r>
              <a:rPr lang="en-IN" dirty="0"/>
              <a:t>When there is an uneven class distribution in a dataset, this matrix is especially helpful in evaluating a model’s performance beyond basic accuracy metrics.</a:t>
            </a:r>
          </a:p>
        </p:txBody>
      </p:sp>
    </p:spTree>
    <p:extLst>
      <p:ext uri="{BB962C8B-B14F-4D97-AF65-F5344CB8AC3E}">
        <p14:creationId xmlns:p14="http://schemas.microsoft.com/office/powerpoint/2010/main" val="3749297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p:txBody>
              <a:bodyPr>
                <a:normAutofit lnSpcReduction="10000"/>
              </a:bodyPr>
              <a:lstStyle/>
              <a:p>
                <a:pPr marL="0" indent="0" algn="just" fontAlgn="base">
                  <a:lnSpc>
                    <a:spcPct val="200000"/>
                  </a:lnSpc>
                  <a:buNone/>
                </a:pPr>
                <a:r>
                  <a:rPr lang="en-IN" b="1" dirty="0">
                    <a:solidFill>
                      <a:srgbClr val="002060"/>
                    </a:solidFill>
                  </a:rPr>
                  <a:t>1. Accuracy</a:t>
                </a:r>
              </a:p>
              <a:p>
                <a:pPr marL="0" indent="0" algn="just" fontAlgn="base">
                  <a:lnSpc>
                    <a:spcPct val="200000"/>
                  </a:lnSpc>
                  <a:buNone/>
                </a:pPr>
                <a:r>
                  <a:rPr lang="en-IN" dirty="0">
                    <a:solidFill>
                      <a:srgbClr val="002060"/>
                    </a:solidFill>
                  </a:rPr>
                  <a:t>Accuracy is used to measure the performance of the model. It is the ratio of Total correct instances to the total instances. </a:t>
                </a:r>
              </a:p>
              <a:p>
                <a:pPr marL="0" indent="0" algn="just">
                  <a:lnSpc>
                    <a:spcPct val="200000"/>
                  </a:lnSpc>
                  <a:buNone/>
                </a:pPr>
                <a14:m>
                  <m:oMathPara xmlns:m="http://schemas.openxmlformats.org/officeDocument/2006/math">
                    <m:oMathParaPr>
                      <m:jc m:val="centerGroup"/>
                    </m:oMathParaPr>
                    <m:oMath xmlns:m="http://schemas.openxmlformats.org/officeDocument/2006/math">
                      <m:r>
                        <a:rPr lang="en-IN" i="1">
                          <a:solidFill>
                            <a:srgbClr val="002060"/>
                          </a:solidFill>
                          <a:latin typeface="Cambria Math" panose="02040503050406030204" pitchFamily="18" charset="0"/>
                        </a:rPr>
                        <m:t>𝐴𝑐𝑐𝑢𝑟𝑎𝑐𝑦</m:t>
                      </m:r>
                      <m:r>
                        <a:rPr lang="en-IN">
                          <a:solidFill>
                            <a:srgbClr val="002060"/>
                          </a:solidFill>
                          <a:latin typeface="Cambria Math" panose="02040503050406030204" pitchFamily="18" charset="0"/>
                        </a:rPr>
                        <m:t>=</m:t>
                      </m:r>
                      <m:f>
                        <m:fPr>
                          <m:ctrlPr>
                            <a:rPr lang="en-IN" i="1">
                              <a:solidFill>
                                <a:srgbClr val="002060"/>
                              </a:solidFill>
                              <a:latin typeface="Cambria Math" panose="02040503050406030204" pitchFamily="18" charset="0"/>
                            </a:rPr>
                          </m:ctrlPr>
                        </m:fPr>
                        <m:num>
                          <m:r>
                            <a:rPr lang="en-IN" i="1">
                              <a:solidFill>
                                <a:srgbClr val="002060"/>
                              </a:solidFill>
                              <a:latin typeface="Cambria Math" panose="02040503050406030204" pitchFamily="18" charset="0"/>
                            </a:rPr>
                            <m:t>𝑇𝑃</m:t>
                          </m:r>
                          <m:r>
                            <a:rPr lang="en-IN" i="1">
                              <a:solidFill>
                                <a:srgbClr val="002060"/>
                              </a:solidFill>
                              <a:latin typeface="Cambria Math" panose="02040503050406030204" pitchFamily="18" charset="0"/>
                            </a:rPr>
                            <m:t>+</m:t>
                          </m:r>
                          <m:r>
                            <a:rPr lang="en-IN" i="1">
                              <a:solidFill>
                                <a:srgbClr val="002060"/>
                              </a:solidFill>
                              <a:latin typeface="Cambria Math" panose="02040503050406030204" pitchFamily="18" charset="0"/>
                            </a:rPr>
                            <m:t>𝑇𝑁</m:t>
                          </m:r>
                        </m:num>
                        <m:den>
                          <m:r>
                            <a:rPr lang="en-IN" i="1">
                              <a:solidFill>
                                <a:srgbClr val="002060"/>
                              </a:solidFill>
                              <a:latin typeface="Cambria Math" panose="02040503050406030204" pitchFamily="18" charset="0"/>
                            </a:rPr>
                            <m:t>𝑇𝑃</m:t>
                          </m:r>
                          <m:r>
                            <a:rPr lang="en-IN" i="1">
                              <a:solidFill>
                                <a:srgbClr val="002060"/>
                              </a:solidFill>
                              <a:latin typeface="Cambria Math" panose="02040503050406030204" pitchFamily="18" charset="0"/>
                            </a:rPr>
                            <m:t>+</m:t>
                          </m:r>
                          <m:r>
                            <a:rPr lang="en-IN" i="1">
                              <a:solidFill>
                                <a:srgbClr val="002060"/>
                              </a:solidFill>
                              <a:latin typeface="Cambria Math" panose="02040503050406030204" pitchFamily="18" charset="0"/>
                            </a:rPr>
                            <m:t>𝑇𝑁</m:t>
                          </m:r>
                          <m:r>
                            <a:rPr lang="en-IN" i="1">
                              <a:solidFill>
                                <a:srgbClr val="002060"/>
                              </a:solidFill>
                              <a:latin typeface="Cambria Math" panose="02040503050406030204" pitchFamily="18" charset="0"/>
                            </a:rPr>
                            <m:t>+</m:t>
                          </m:r>
                          <m:r>
                            <a:rPr lang="en-IN" i="1">
                              <a:solidFill>
                                <a:srgbClr val="002060"/>
                              </a:solidFill>
                              <a:latin typeface="Cambria Math" panose="02040503050406030204" pitchFamily="18" charset="0"/>
                            </a:rPr>
                            <m:t>𝐹𝑃</m:t>
                          </m:r>
                          <m:r>
                            <a:rPr lang="en-IN" i="1">
                              <a:solidFill>
                                <a:srgbClr val="002060"/>
                              </a:solidFill>
                              <a:latin typeface="Cambria Math" panose="02040503050406030204" pitchFamily="18" charset="0"/>
                            </a:rPr>
                            <m:t>+</m:t>
                          </m:r>
                          <m:r>
                            <a:rPr lang="en-IN" i="1">
                              <a:solidFill>
                                <a:srgbClr val="002060"/>
                              </a:solidFill>
                              <a:latin typeface="Cambria Math" panose="02040503050406030204" pitchFamily="18" charset="0"/>
                            </a:rPr>
                            <m:t>𝐹𝑁</m:t>
                          </m:r>
                        </m:den>
                      </m:f>
                    </m:oMath>
                  </m:oMathPara>
                </a14:m>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blipFill>
                <a:blip r:embed="rId2"/>
                <a:stretch>
                  <a:fillRect l="-1217" r="-1159"/>
                </a:stretch>
              </a:blipFill>
            </p:spPr>
            <p:txBody>
              <a:bodyPr/>
              <a:lstStyle/>
              <a:p>
                <a:r>
                  <a:rPr lang="en-IN">
                    <a:noFill/>
                  </a:rPr>
                  <a:t> </a:t>
                </a:r>
              </a:p>
            </p:txBody>
          </p:sp>
        </mc:Fallback>
      </mc:AlternateContent>
    </p:spTree>
    <p:extLst>
      <p:ext uri="{BB962C8B-B14F-4D97-AF65-F5344CB8AC3E}">
        <p14:creationId xmlns:p14="http://schemas.microsoft.com/office/powerpoint/2010/main" val="828907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838199" y="1825625"/>
                <a:ext cx="10809157" cy="4350323"/>
              </a:xfrm>
            </p:spPr>
            <p:txBody>
              <a:bodyPr>
                <a:normAutofit/>
              </a:bodyPr>
              <a:lstStyle/>
              <a:p>
                <a:pPr marL="0" indent="0" algn="just" fontAlgn="base">
                  <a:lnSpc>
                    <a:spcPct val="150000"/>
                  </a:lnSpc>
                  <a:buNone/>
                </a:pPr>
                <a:r>
                  <a:rPr lang="en-IN" b="1" dirty="0"/>
                  <a:t>2. Precision</a:t>
                </a:r>
              </a:p>
              <a:p>
                <a:pPr marL="0" indent="0" algn="just" fontAlgn="base">
                  <a:lnSpc>
                    <a:spcPct val="150000"/>
                  </a:lnSpc>
                  <a:buNone/>
                </a:pPr>
                <a:r>
                  <a:rPr lang="en-IN" dirty="0"/>
                  <a:t>Precision is a measure of how accurate a model’s positive predictions are. It is defined as the ratio of true positive predictions to the total number of positive predictions made by the model.</a:t>
                </a:r>
              </a:p>
              <a:p>
                <a:pPr marL="0" indent="0" algn="just">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Precision</m:t>
                      </m:r>
                      <m:r>
                        <a:rPr lang="en-IN">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𝑇𝑃</m:t>
                          </m:r>
                        </m:num>
                        <m:den>
                          <m:r>
                            <a:rPr lang="en-IN" i="1">
                              <a:latin typeface="Cambria Math" panose="02040503050406030204" pitchFamily="18" charset="0"/>
                            </a:rPr>
                            <m:t>𝑇𝑃</m:t>
                          </m:r>
                          <m:r>
                            <a:rPr lang="en-IN" i="1">
                              <a:latin typeface="Cambria Math" panose="02040503050406030204" pitchFamily="18" charset="0"/>
                            </a:rPr>
                            <m:t>+</m:t>
                          </m:r>
                          <m:r>
                            <a:rPr lang="en-IN" i="1">
                              <a:latin typeface="Cambria Math" panose="02040503050406030204" pitchFamily="18" charset="0"/>
                            </a:rPr>
                            <m:t>𝐹𝑃</m:t>
                          </m:r>
                        </m:den>
                      </m:f>
                    </m:oMath>
                  </m:oMathPara>
                </a14:m>
                <a:endParaRPr lang="en-IN" dirty="0"/>
              </a:p>
              <a:p>
                <a:pPr marL="0" indent="0" algn="just">
                  <a:lnSpc>
                    <a:spcPct val="150000"/>
                  </a:lnSpc>
                  <a:buNone/>
                </a:pPr>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838199" y="1825625"/>
                <a:ext cx="10809157" cy="4350323"/>
              </a:xfrm>
              <a:blipFill>
                <a:blip r:embed="rId2"/>
                <a:stretch>
                  <a:fillRect l="-1127" r="-1127"/>
                </a:stretch>
              </a:blipFill>
            </p:spPr>
            <p:txBody>
              <a:bodyPr/>
              <a:lstStyle/>
              <a:p>
                <a:r>
                  <a:rPr lang="en-IN">
                    <a:noFill/>
                  </a:rPr>
                  <a:t> </a:t>
                </a:r>
              </a:p>
            </p:txBody>
          </p:sp>
        </mc:Fallback>
      </mc:AlternateContent>
    </p:spTree>
    <p:extLst>
      <p:ext uri="{BB962C8B-B14F-4D97-AF65-F5344CB8AC3E}">
        <p14:creationId xmlns:p14="http://schemas.microsoft.com/office/powerpoint/2010/main" val="1607152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B8928-9214-414E-A8E8-BE8AF563F7A8}"/>
              </a:ext>
            </a:extLst>
          </p:cNvPr>
          <p:cNvSpPr>
            <a:spLocks noGrp="1"/>
          </p:cNvSpPr>
          <p:nvPr>
            <p:ph type="title"/>
          </p:nvPr>
        </p:nvSpPr>
        <p:spPr/>
        <p:txBody>
          <a:bodyPr/>
          <a:lstStyle/>
          <a:p>
            <a:r>
              <a:rPr lang="en-IN" b="1" dirty="0">
                <a:solidFill>
                  <a:schemeClr val="accent2"/>
                </a:solidFill>
              </a:rPr>
              <a:t>Metrics based on Confusion Matrix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23EC9-B88D-4BBD-9819-B2BF4C0D824E}"/>
                  </a:ext>
                </a:extLst>
              </p:cNvPr>
              <p:cNvSpPr>
                <a:spLocks noGrp="1"/>
              </p:cNvSpPr>
              <p:nvPr>
                <p:ph idx="1"/>
              </p:nvPr>
            </p:nvSpPr>
            <p:spPr>
              <a:xfrm>
                <a:off x="838199" y="1825625"/>
                <a:ext cx="10809157" cy="4859988"/>
              </a:xfrm>
            </p:spPr>
            <p:txBody>
              <a:bodyPr>
                <a:normAutofit/>
              </a:bodyPr>
              <a:lstStyle/>
              <a:p>
                <a:pPr marL="0" indent="0" algn="just" fontAlgn="base">
                  <a:lnSpc>
                    <a:spcPct val="150000"/>
                  </a:lnSpc>
                  <a:buNone/>
                </a:pPr>
                <a:r>
                  <a:rPr lang="en-IN" b="1" dirty="0"/>
                  <a:t>3. Recall</a:t>
                </a:r>
              </a:p>
              <a:p>
                <a:pPr marL="0" indent="0" algn="just" fontAlgn="base">
                  <a:lnSpc>
                    <a:spcPct val="150000"/>
                  </a:lnSpc>
                  <a:buNone/>
                </a:pPr>
                <a:r>
                  <a:rPr lang="en-IN" dirty="0"/>
                  <a:t>Recall measures the effectiveness of a classification model in identifying all relevant instances from a dataset. It is the ratio of the number of true positive (TP) instances to the sum of true positive and false negative (FN) instances.</a:t>
                </a:r>
              </a:p>
              <a:p>
                <a:pPr marL="0" indent="0" algn="just">
                  <a:lnSpc>
                    <a:spcPct val="150000"/>
                  </a:lnSpc>
                  <a:buNone/>
                </a:pPr>
                <a14:m>
                  <m:oMathPara xmlns:m="http://schemas.openxmlformats.org/officeDocument/2006/math">
                    <m:oMathParaPr>
                      <m:jc m:val="centerGroup"/>
                    </m:oMathParaPr>
                    <m:oMath xmlns:m="http://schemas.openxmlformats.org/officeDocument/2006/math">
                      <m:r>
                        <m:rPr>
                          <m:sty m:val="p"/>
                        </m:rPr>
                        <a:rPr lang="en-IN">
                          <a:latin typeface="Cambria Math" panose="02040503050406030204" pitchFamily="18" charset="0"/>
                        </a:rPr>
                        <m:t>Recall</m:t>
                      </m:r>
                      <m:r>
                        <a:rPr lang="en-IN">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𝑇𝑃</m:t>
                          </m:r>
                        </m:num>
                        <m:den>
                          <m:r>
                            <a:rPr lang="en-IN" i="1">
                              <a:latin typeface="Cambria Math" panose="02040503050406030204" pitchFamily="18" charset="0"/>
                            </a:rPr>
                            <m:t>𝑇𝑃</m:t>
                          </m:r>
                          <m:r>
                            <a:rPr lang="en-IN" i="1">
                              <a:latin typeface="Cambria Math" panose="02040503050406030204" pitchFamily="18" charset="0"/>
                            </a:rPr>
                            <m:t>+</m:t>
                          </m:r>
                          <m:r>
                            <a:rPr lang="en-IN" i="1">
                              <a:latin typeface="Cambria Math" panose="02040503050406030204" pitchFamily="18" charset="0"/>
                            </a:rPr>
                            <m:t>𝐹𝑁</m:t>
                          </m:r>
                        </m:den>
                      </m:f>
                    </m:oMath>
                  </m:oMathPara>
                </a14:m>
                <a:endParaRPr lang="en-IN" dirty="0"/>
              </a:p>
              <a:p>
                <a:pPr marL="0" indent="0" algn="just">
                  <a:lnSpc>
                    <a:spcPct val="150000"/>
                  </a:lnSpc>
                  <a:buNone/>
                </a:pPr>
                <a:endParaRPr lang="en-IN" dirty="0"/>
              </a:p>
              <a:p>
                <a:pPr marL="0" indent="0" algn="just">
                  <a:lnSpc>
                    <a:spcPct val="150000"/>
                  </a:lnSpc>
                  <a:buNone/>
                </a:pPr>
                <a:endParaRPr lang="en-IN" dirty="0">
                  <a:solidFill>
                    <a:srgbClr val="002060"/>
                  </a:solidFill>
                </a:endParaRPr>
              </a:p>
            </p:txBody>
          </p:sp>
        </mc:Choice>
        <mc:Fallback xmlns="">
          <p:sp>
            <p:nvSpPr>
              <p:cNvPr id="3" name="Content Placeholder 2">
                <a:extLst>
                  <a:ext uri="{FF2B5EF4-FFF2-40B4-BE49-F238E27FC236}">
                    <a16:creationId xmlns:a16="http://schemas.microsoft.com/office/drawing/2014/main" id="{7BD23EC9-B88D-4BBD-9819-B2BF4C0D824E}"/>
                  </a:ext>
                </a:extLst>
              </p:cNvPr>
              <p:cNvSpPr>
                <a:spLocks noGrp="1" noRot="1" noChangeAspect="1" noMove="1" noResize="1" noEditPoints="1" noAdjustHandles="1" noChangeArrowheads="1" noChangeShapeType="1" noTextEdit="1"/>
              </p:cNvSpPr>
              <p:nvPr>
                <p:ph idx="1"/>
              </p:nvPr>
            </p:nvSpPr>
            <p:spPr>
              <a:xfrm>
                <a:off x="838199" y="1825625"/>
                <a:ext cx="10809157" cy="4859988"/>
              </a:xfrm>
              <a:blipFill>
                <a:blip r:embed="rId2"/>
                <a:stretch>
                  <a:fillRect l="-1127" r="-1127"/>
                </a:stretch>
              </a:blipFill>
            </p:spPr>
            <p:txBody>
              <a:bodyPr/>
              <a:lstStyle/>
              <a:p>
                <a:r>
                  <a:rPr lang="en-IN">
                    <a:noFill/>
                  </a:rPr>
                  <a:t> </a:t>
                </a:r>
              </a:p>
            </p:txBody>
          </p:sp>
        </mc:Fallback>
      </mc:AlternateContent>
    </p:spTree>
    <p:extLst>
      <p:ext uri="{BB962C8B-B14F-4D97-AF65-F5344CB8AC3E}">
        <p14:creationId xmlns:p14="http://schemas.microsoft.com/office/powerpoint/2010/main" val="2030563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TotalTime>
  <Words>926</Words>
  <Application>Microsoft Office PowerPoint</Application>
  <PresentationFormat>Widescreen</PresentationFormat>
  <Paragraphs>52</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 Math</vt:lpstr>
      <vt:lpstr>Office Theme</vt:lpstr>
      <vt:lpstr>Confusion Matrix</vt:lpstr>
      <vt:lpstr>Confusion Matrix</vt:lpstr>
      <vt:lpstr>What is a Confusion Matrix?</vt:lpstr>
      <vt:lpstr>PowerPoint Presentation</vt:lpstr>
      <vt:lpstr>PowerPoint Presentation</vt:lpstr>
      <vt:lpstr>Why do we need a Confusion Matrix?</vt:lpstr>
      <vt:lpstr>Metrics based on Confusion Matrix Data</vt:lpstr>
      <vt:lpstr>Metrics based on Confusion Matrix Data</vt:lpstr>
      <vt:lpstr>Metrics based on Confusion Matrix Data</vt:lpstr>
      <vt:lpstr>PowerPoint Presentation</vt:lpstr>
      <vt:lpstr>Metrics based on Confusion Matrix Data</vt:lpstr>
      <vt:lpstr>Metrics based on Confusion Matrix Data</vt:lpstr>
      <vt:lpstr>Metrics based on Confusion Matrix Data</vt:lpstr>
      <vt:lpstr>PowerPoint Presentation</vt:lpstr>
      <vt:lpstr>Metrics based on Confusion Matrix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Confusion Matrix</dc:title>
  <dc:creator>DELL</dc:creator>
  <cp:lastModifiedBy>DELL</cp:lastModifiedBy>
  <cp:revision>8</cp:revision>
  <dcterms:created xsi:type="dcterms:W3CDTF">2024-09-03T10:21:28Z</dcterms:created>
  <dcterms:modified xsi:type="dcterms:W3CDTF">2024-09-09T08:51:05Z</dcterms:modified>
</cp:coreProperties>
</file>

<file path=docProps/thumbnail.jpeg>
</file>